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</p:sldMasterIdLst>
  <p:notesMasterIdLst>
    <p:notesMasterId r:id="rId49"/>
  </p:notesMasterIdLst>
  <p:sldIdLst>
    <p:sldId id="256" r:id="rId2"/>
    <p:sldId id="263" r:id="rId3"/>
    <p:sldId id="273" r:id="rId4"/>
    <p:sldId id="257" r:id="rId5"/>
    <p:sldId id="264" r:id="rId6"/>
    <p:sldId id="259" r:id="rId7"/>
    <p:sldId id="266" r:id="rId8"/>
    <p:sldId id="302" r:id="rId9"/>
    <p:sldId id="275" r:id="rId10"/>
    <p:sldId id="303" r:id="rId11"/>
    <p:sldId id="276" r:id="rId12"/>
    <p:sldId id="304" r:id="rId13"/>
    <p:sldId id="277" r:id="rId14"/>
    <p:sldId id="305" r:id="rId15"/>
    <p:sldId id="278" r:id="rId16"/>
    <p:sldId id="306" r:id="rId17"/>
    <p:sldId id="279" r:id="rId18"/>
    <p:sldId id="307" r:id="rId19"/>
    <p:sldId id="280" r:id="rId20"/>
    <p:sldId id="308" r:id="rId21"/>
    <p:sldId id="281" r:id="rId22"/>
    <p:sldId id="309" r:id="rId23"/>
    <p:sldId id="282" r:id="rId24"/>
    <p:sldId id="310" r:id="rId25"/>
    <p:sldId id="315" r:id="rId26"/>
    <p:sldId id="313" r:id="rId27"/>
    <p:sldId id="314" r:id="rId28"/>
    <p:sldId id="316" r:id="rId29"/>
    <p:sldId id="283" r:id="rId30"/>
    <p:sldId id="311" r:id="rId31"/>
    <p:sldId id="312" r:id="rId32"/>
    <p:sldId id="284" r:id="rId33"/>
    <p:sldId id="292" r:id="rId34"/>
    <p:sldId id="285" r:id="rId35"/>
    <p:sldId id="287" r:id="rId36"/>
    <p:sldId id="293" r:id="rId37"/>
    <p:sldId id="289" r:id="rId38"/>
    <p:sldId id="294" r:id="rId39"/>
    <p:sldId id="290" r:id="rId40"/>
    <p:sldId id="295" r:id="rId41"/>
    <p:sldId id="291" r:id="rId42"/>
    <p:sldId id="296" r:id="rId43"/>
    <p:sldId id="299" r:id="rId44"/>
    <p:sldId id="300" r:id="rId45"/>
    <p:sldId id="301" r:id="rId46"/>
    <p:sldId id="297" r:id="rId47"/>
    <p:sldId id="298" r:id="rId48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77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hPercent val="26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4.4478527607361984E-2"/>
          <c:y val="4.0540540540540543E-2"/>
          <c:w val="0.82515337423312884"/>
          <c:h val="0.79729729729729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Тревожность</c:v>
                </c:pt>
              </c:strCache>
            </c:strRef>
          </c:tx>
          <c:spPr>
            <a:solidFill>
              <a:srgbClr val="9999FF"/>
            </a:solidFill>
            <a:ln w="12622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8951962625634245E-2"/>
                  <c:y val="0.105670673933877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5CB-4846-B26C-9B643F1BED89}"/>
                </c:ext>
              </c:extLst>
            </c:dLbl>
            <c:dLbl>
              <c:idx val="4"/>
              <c:layout>
                <c:manualLayout>
                  <c:x val="2.4771381550549683E-3"/>
                  <c:y val="3.2796719182696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5CB-4846-B26C-9B643F1BED89}"/>
                </c:ext>
              </c:extLst>
            </c:dLbl>
            <c:spPr>
              <a:noFill/>
              <a:ln w="25406">
                <a:noFill/>
              </a:ln>
            </c:spPr>
            <c:txPr>
              <a:bodyPr/>
              <a:lstStyle/>
              <a:p>
                <a:pPr>
                  <a:defRPr sz="1095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6"/>
                <c:pt idx="0">
                  <c:v>2021-2022 уч. Год</c:v>
                </c:pt>
                <c:pt idx="1">
                  <c:v>уч.год</c:v>
                </c:pt>
                <c:pt idx="4">
                  <c:v>2022-2023 уч. Год</c:v>
                </c:pt>
                <c:pt idx="5">
                  <c:v>уч.год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 formatCode="0%">
                  <c:v>0.5800000000000004</c:v>
                </c:pt>
                <c:pt idx="4" formatCode="0%">
                  <c:v>0.72000000000000042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5CB-4846-B26C-9B643F1BED8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Агрессия</c:v>
                </c:pt>
              </c:strCache>
            </c:strRef>
          </c:tx>
          <c:spPr>
            <a:solidFill>
              <a:srgbClr val="FF00FF"/>
            </a:solidFill>
            <a:ln w="12622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1"/>
              <c:layout>
                <c:manualLayout>
                  <c:x val="-1.150231572151127E-2"/>
                  <c:y val="1.84527222442868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5CB-4846-B26C-9B643F1BED89}"/>
                </c:ext>
              </c:extLst>
            </c:dLbl>
            <c:dLbl>
              <c:idx val="5"/>
              <c:layout>
                <c:manualLayout>
                  <c:x val="6.7263712111378495E-3"/>
                  <c:y val="2.63982488933591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5CB-4846-B26C-9B643F1BED89}"/>
                </c:ext>
              </c:extLst>
            </c:dLbl>
            <c:spPr>
              <a:noFill/>
              <a:ln w="25406">
                <a:noFill/>
              </a:ln>
            </c:spPr>
            <c:txPr>
              <a:bodyPr/>
              <a:lstStyle/>
              <a:p>
                <a:pPr>
                  <a:defRPr sz="1095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6"/>
                <c:pt idx="0">
                  <c:v>2021-2022 уч. Год</c:v>
                </c:pt>
                <c:pt idx="1">
                  <c:v>уч.год</c:v>
                </c:pt>
                <c:pt idx="4">
                  <c:v>2022-2023 уч. Год</c:v>
                </c:pt>
                <c:pt idx="5">
                  <c:v>уч.год</c:v>
                </c:pt>
              </c:strCache>
            </c:strRef>
          </c:cat>
          <c:val>
            <c:numRef>
              <c:f>Sheet1!$B$3:$H$3</c:f>
              <c:numCache>
                <c:formatCode>0%</c:formatCode>
                <c:ptCount val="7"/>
                <c:pt idx="1">
                  <c:v>0.62000000000000044</c:v>
                </c:pt>
                <c:pt idx="5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5CB-4846-B26C-9B643F1BED89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импульсив</c:v>
                </c:pt>
              </c:strCache>
            </c:strRef>
          </c:tx>
          <c:spPr>
            <a:solidFill>
              <a:srgbClr val="FFFF99"/>
            </a:solidFill>
            <a:ln w="12622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2"/>
              <c:layout>
                <c:manualLayout>
                  <c:x val="1.3764928803665134E-3"/>
                  <c:y val="-2.7014538486528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5CB-4846-B26C-9B643F1BED89}"/>
                </c:ext>
              </c:extLst>
            </c:dLbl>
            <c:dLbl>
              <c:idx val="6"/>
              <c:layout>
                <c:manualLayout>
                  <c:x val="1.4042930817031904E-2"/>
                  <c:y val="1.35018744106465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5CB-4846-B26C-9B643F1BED89}"/>
                </c:ext>
              </c:extLst>
            </c:dLbl>
            <c:spPr>
              <a:noFill/>
              <a:ln w="25406">
                <a:noFill/>
              </a:ln>
            </c:spPr>
            <c:txPr>
              <a:bodyPr/>
              <a:lstStyle/>
              <a:p>
                <a:pPr>
                  <a:defRPr sz="1095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6"/>
                <c:pt idx="0">
                  <c:v>2021-2022 уч. Год</c:v>
                </c:pt>
                <c:pt idx="1">
                  <c:v>уч.год</c:v>
                </c:pt>
                <c:pt idx="4">
                  <c:v>2022-2023 уч. Год</c:v>
                </c:pt>
                <c:pt idx="5">
                  <c:v>уч.год</c:v>
                </c:pt>
              </c:strCache>
            </c:strRef>
          </c:cat>
          <c:val>
            <c:numRef>
              <c:f>Sheet1!$B$4:$H$4</c:f>
              <c:numCache>
                <c:formatCode>General</c:formatCode>
                <c:ptCount val="7"/>
                <c:pt idx="2" formatCode="0%">
                  <c:v>0.75000000000000044</c:v>
                </c:pt>
                <c:pt idx="6" formatCode="0%">
                  <c:v>0.67000000000000071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5CB-4846-B26C-9B643F1BED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70340992"/>
        <c:axId val="70342528"/>
        <c:axId val="0"/>
      </c:bar3DChart>
      <c:catAx>
        <c:axId val="70340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7034252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70342528"/>
        <c:scaling>
          <c:orientation val="minMax"/>
        </c:scaling>
        <c:delete val="0"/>
        <c:axPos val="l"/>
        <c:majorGridlines>
          <c:spPr>
            <a:ln w="3156">
              <a:solidFill>
                <a:srgbClr val="000000"/>
              </a:solidFill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spPr>
          <a:ln w="315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7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70340992"/>
        <c:crosses val="autoZero"/>
        <c:crossBetween val="between"/>
      </c:valAx>
      <c:spPr>
        <a:noFill/>
        <a:ln w="25406">
          <a:noFill/>
        </a:ln>
      </c:spPr>
    </c:plotArea>
    <c:legend>
      <c:legendPos val="r"/>
      <c:layout>
        <c:manualLayout>
          <c:xMode val="edge"/>
          <c:yMode val="edge"/>
          <c:x val="0.83588961930218275"/>
          <c:y val="0"/>
          <c:w val="0.16411038069782727"/>
          <c:h val="1"/>
        </c:manualLayout>
      </c:layout>
      <c:overlay val="0"/>
      <c:spPr>
        <a:noFill/>
        <a:ln w="3156">
          <a:solidFill>
            <a:srgbClr val="000000"/>
          </a:solidFill>
          <a:prstDash val="solid"/>
        </a:ln>
      </c:spPr>
      <c:txPr>
        <a:bodyPr/>
        <a:lstStyle/>
        <a:p>
          <a:pPr>
            <a:defRPr sz="1004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795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3BFDC-0597-4D4B-BC59-77EF4CF68FFB}" type="datetimeFigureOut">
              <a:rPr lang="ru-RU" smtClean="0"/>
              <a:pPr/>
              <a:t>27.04.2024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1FBB6-CACE-439C-AD14-0D41771D9BE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1FBB6-CACE-439C-AD14-0D41771D9BEF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1FBB6-CACE-439C-AD14-0D41771D9BEF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435101"/>
            <a:ext cx="10363200" cy="965199"/>
          </a:xfr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6933" y="2725738"/>
            <a:ext cx="9144000" cy="474662"/>
          </a:xfrm>
          <a:solidFill>
            <a:schemeClr val="lt1">
              <a:alpha val="74000"/>
            </a:schemeClr>
          </a:solidFill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3564F-B29D-42A5-B39B-AAA22E833FB6}" type="datetimeFigureOut">
              <a:rPr lang="ru-RU" smtClean="0"/>
              <a:pPr>
                <a:defRPr/>
              </a:pPr>
              <a:t>27.04.2024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DDA88-D9E4-4FE7-A510-2CB3F7EC946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086E2-8FBC-41E8-B327-D5C9C2489DCA}" type="datetimeFigureOut">
              <a:rPr lang="ru-RU" smtClean="0"/>
              <a:pPr>
                <a:defRPr/>
              </a:pPr>
              <a:t>27.04.2024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88DBF-131C-41B6-9A5D-0C9DFDCCA9A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E91C4-4D3F-4BD5-834C-F03273EA2F5A}" type="datetimeFigureOut">
              <a:rPr lang="ru-RU" smtClean="0"/>
              <a:pPr>
                <a:defRPr/>
              </a:pPr>
              <a:t>27.04.2024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24BBF-1C85-4C75-8458-6B4627C80C9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6232D-719D-4A6B-8D3F-69FE40BD843C}" type="datetimeFigureOut">
              <a:rPr lang="ru-RU"/>
              <a:pPr>
                <a:defRPr/>
              </a:pPr>
              <a:t>27.04.2024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2E98F-F642-47DC-9BBB-713D5B99E8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lt1">
              <a:alpha val="81000"/>
            </a:schemeClr>
          </a:solidFill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8F6AE-EA2C-46F9-A2B6-B3D7E56D89B4}" type="datetimeFigureOut">
              <a:rPr lang="ru-RU" smtClean="0"/>
              <a:pPr>
                <a:defRPr/>
              </a:pPr>
              <a:t>27.04.2024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F5692-649D-4210-B861-7EC2C83D1D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040FB-DB9E-4596-A190-EEEB705B6C6E}" type="datetimeFigureOut">
              <a:rPr lang="ru-RU" smtClean="0"/>
              <a:pPr>
                <a:defRPr/>
              </a:pPr>
              <a:t>27.04.2024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DFCEA-3435-4A4D-9B3A-29121910DF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4ED51-AF24-48ED-A9EF-DFB76AAFC606}" type="datetimeFigureOut">
              <a:rPr lang="ru-RU" smtClean="0"/>
              <a:pPr>
                <a:defRPr/>
              </a:pPr>
              <a:t>27.04.2024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5FED4-9CAE-4345-AC65-6C3E11CEB0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1B6E8-31D0-4E22-A5F4-A6F9F7F907DA}" type="datetimeFigureOut">
              <a:rPr lang="ru-RU" smtClean="0"/>
              <a:pPr>
                <a:defRPr/>
              </a:pPr>
              <a:t>27.04.2024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7C75E-3533-4E53-AAE9-44AE7BA53C7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1FCE0-3E8D-44D5-9203-A0580C92D1A2}" type="datetimeFigureOut">
              <a:rPr lang="ru-RU" smtClean="0"/>
              <a:pPr>
                <a:defRPr/>
              </a:pPr>
              <a:t>27.04.2024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300F1-3860-47BD-81F8-277C0DD69FF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A7D08-7FC8-41C2-B74C-D8E15A6522AF}" type="datetimeFigureOut">
              <a:rPr lang="ru-RU" smtClean="0"/>
              <a:pPr>
                <a:defRPr/>
              </a:pPr>
              <a:t>27.04.2024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F1A44-607A-489E-9C7F-F59C0EE3FC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48DB9-C9FC-402D-91A5-09F331FE11A6}" type="datetimeFigureOut">
              <a:rPr lang="ru-RU" smtClean="0"/>
              <a:pPr>
                <a:defRPr/>
              </a:pPr>
              <a:t>27.04.2024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50A65-1ABC-4E2E-9651-4F87A4DEBD4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D2237-1FA5-493C-A69B-E4A7164F4985}" type="datetimeFigureOut">
              <a:rPr lang="ru-RU" smtClean="0"/>
              <a:pPr>
                <a:defRPr/>
              </a:pPr>
              <a:t>27.04.2024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5E108-7174-461E-9E5F-25BD057FB96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alphaModFix amt="2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93050-393E-40A9-A1E7-3AB054FF6B70}" type="datetimeFigureOut">
              <a:rPr lang="ru-RU" smtClean="0"/>
              <a:pPr>
                <a:defRPr/>
              </a:pPr>
              <a:t>27.04.2024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C3A66B7-64EC-44D4-9EC5-57B536AE0C3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Прямоугольник 1"/>
          <p:cNvSpPr>
            <a:spLocks noChangeArrowheads="1"/>
          </p:cNvSpPr>
          <p:nvPr/>
        </p:nvSpPr>
        <p:spPr bwMode="auto">
          <a:xfrm>
            <a:off x="322263" y="422031"/>
            <a:ext cx="114696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Муниципальное бюджетное 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дошкольное образовательное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/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Детский сад «Вишенка» г. Волгодонска</a:t>
            </a:r>
            <a:endParaRPr lang="ru-RU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4" name="Прямоугольник 2"/>
          <p:cNvSpPr>
            <a:spLocks noChangeArrowheads="1"/>
          </p:cNvSpPr>
          <p:nvPr/>
        </p:nvSpPr>
        <p:spPr bwMode="auto">
          <a:xfrm>
            <a:off x="1376624" y="1316335"/>
            <a:ext cx="10078496" cy="266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fontAlgn="auto">
              <a:lnSpc>
                <a:spcPct val="80000"/>
              </a:lnSpc>
              <a:spcAft>
                <a:spcPts val="0"/>
              </a:spcAft>
              <a:defRPr/>
            </a:pPr>
            <a:endParaRPr lang="ru-RU" sz="3600" b="1" dirty="0" smtClean="0">
              <a:ln w="11430"/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algn="ctr" fontAlgn="auto">
              <a:lnSpc>
                <a:spcPct val="80000"/>
              </a:lnSpc>
              <a:spcAft>
                <a:spcPts val="0"/>
              </a:spcAft>
              <a:defRPr/>
            </a:pPr>
            <a:endParaRPr lang="ru-RU" sz="3200" b="1" i="1" dirty="0" smtClean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200" b="1" i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Обобщение педагогического опыта:</a:t>
            </a:r>
          </a:p>
          <a:p>
            <a:pPr lvl="0" algn="ctr">
              <a:lnSpc>
                <a:spcPct val="80000"/>
              </a:lnSpc>
              <a:defRPr/>
            </a:pPr>
            <a:r>
              <a:rPr lang="ru-RU" sz="3200" b="1" i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«Особенности использования метода </a:t>
            </a:r>
            <a:r>
              <a:rPr lang="ru-RU" sz="3200" b="1" i="1" dirty="0" err="1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сказкотерапии</a:t>
            </a:r>
            <a:r>
              <a:rPr lang="ru-RU" sz="3200" b="1" i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 работе с детьми»</a:t>
            </a:r>
          </a:p>
          <a:p>
            <a:pPr algn="ctr"/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5" name="Прямоугольник 3"/>
          <p:cNvSpPr>
            <a:spLocks noChangeArrowheads="1"/>
          </p:cNvSpPr>
          <p:nvPr/>
        </p:nvSpPr>
        <p:spPr bwMode="auto">
          <a:xfrm>
            <a:off x="6250075" y="5144756"/>
            <a:ext cx="5737609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dirty="0">
                <a:latin typeface="Century Gothic" pitchFamily="34" charset="0"/>
              </a:rPr>
              <a:t/>
            </a:r>
            <a:br>
              <a:rPr lang="ru-RU" dirty="0">
                <a:latin typeface="Century Gothic" pitchFamily="34" charset="0"/>
              </a:rPr>
            </a:b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подготовила: педагог-психолог, </a:t>
            </a: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Ю.В. Антипова</a:t>
            </a:r>
            <a:endParaRPr lang="ru-RU" sz="2000" dirty="0">
              <a:latin typeface="Century Gothic" pitchFamily="34" charset="0"/>
            </a:endParaRPr>
          </a:p>
        </p:txBody>
      </p:sp>
      <p:sp>
        <p:nvSpPr>
          <p:cNvPr id="10242" name="AutoShape 2" descr="https://ds04.infourok.ru/uploads/ex/08b3/00064a42-7eebe1a4/hello_html_m6540299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4" name="AutoShape 4" descr="https://ds04.infourok.ru/uploads/ex/08b3/00064a42-7eebe1a4/hello_html_m6540299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6" name="AutoShape 6" descr="https://ds04.infourok.ru/uploads/ex/08b3/00064a42-7eebe1a4/hello_html_m6540299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https://gagaru.club/uploads/posts/2023-02/1676466318_gagaru-club-p-chudesnie-stranichki-krasivo-24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777" y="4079630"/>
            <a:ext cx="4128575" cy="2512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0787" y="-87923"/>
            <a:ext cx="7748688" cy="10668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100" y="2027650"/>
            <a:ext cx="5051278" cy="45929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97072">
            <a:off x="-1307" y="637822"/>
            <a:ext cx="6314507" cy="495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32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7350" y="291402"/>
            <a:ext cx="93349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Рисование любимых персонажей на песке</a:t>
            </a:r>
          </a:p>
        </p:txBody>
      </p:sp>
      <p:pic>
        <p:nvPicPr>
          <p:cNvPr id="4" name="Рисунок 3" descr="E:\СКАЗКОТЕРАПИЯ\фото\IMG-20240330-WA0011 (1)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663" y="999288"/>
            <a:ext cx="5003036" cy="5199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361" y="999288"/>
            <a:ext cx="7291448" cy="6529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5741" y="149469"/>
            <a:ext cx="8388823" cy="10668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95" y="1216361"/>
            <a:ext cx="5039589" cy="47567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84658">
            <a:off x="6230470" y="2500704"/>
            <a:ext cx="5639911" cy="434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55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44167" y="391886"/>
            <a:ext cx="6179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Сочинение собственной сказки</a:t>
            </a:r>
          </a:p>
        </p:txBody>
      </p:sp>
      <p:pic>
        <p:nvPicPr>
          <p:cNvPr id="4" name="Picture 3" descr="C:\Users\user\Desktop\ЮЛЯ\2022-2023\проекты\краткосрочный проект\фото\20221114_160113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8279403" y="547316"/>
            <a:ext cx="2855891" cy="4324534"/>
          </a:xfrm>
          <a:prstGeom prst="rect">
            <a:avLst/>
          </a:prstGeom>
          <a:noFill/>
        </p:spPr>
      </p:pic>
      <p:pic>
        <p:nvPicPr>
          <p:cNvPr id="6" name="Picture 5" descr="C:\Users\user\Desktop\ЮЛЯ\2022-2023\проекты\краткосрочный проект\фото\20221115_10545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5092" y="3720822"/>
            <a:ext cx="3903334" cy="2832275"/>
          </a:xfrm>
          <a:prstGeom prst="rect">
            <a:avLst/>
          </a:prstGeom>
          <a:noFill/>
        </p:spPr>
      </p:pic>
      <p:pic>
        <p:nvPicPr>
          <p:cNvPr id="7" name="Picture 4" descr="C:\Users\user\Desktop\ЮЛЯ\2022-2023\проекты\краткосрочный проект\фото\20221114_16012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79858" y="1337338"/>
            <a:ext cx="3977504" cy="38661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659" y="0"/>
            <a:ext cx="6383065" cy="10668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138" y="864668"/>
            <a:ext cx="5215961" cy="38483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63213" y="2672863"/>
            <a:ext cx="5251721" cy="369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06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0931" y="203479"/>
            <a:ext cx="55265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Подвижные игры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B00DBF-B10C-4AF9-8E87-DCBDD1813200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056" y="997038"/>
            <a:ext cx="4274160" cy="51749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Объект 8">
            <a:extLst>
              <a:ext uri="{FF2B5EF4-FFF2-40B4-BE49-F238E27FC236}">
                <a16:creationId xmlns:a16="http://schemas.microsoft.com/office/drawing/2014/main" id="{AA9DC54D-B28D-43BC-A56A-4939BE7CFCDF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6169" y="3305908"/>
            <a:ext cx="3877408" cy="332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E:\СКАЗКОТЕРАПИЯ\фото\IMG-20240331-WA0097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3179" y="1872763"/>
            <a:ext cx="3157144" cy="3481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719" y="125977"/>
            <a:ext cx="3877392" cy="10668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612" y="1192868"/>
            <a:ext cx="6194884" cy="48210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08530" y="1166490"/>
            <a:ext cx="4914901" cy="519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15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50541" y="75990"/>
            <a:ext cx="70237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Дидактические игры</a:t>
            </a:r>
          </a:p>
        </p:txBody>
      </p:sp>
      <p:pic>
        <p:nvPicPr>
          <p:cNvPr id="7" name="Рисунок 6" descr="E:\СКАЗКОТЕРАПИЯ\фото\IMG-20240331-WA010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212" y="1090244"/>
            <a:ext cx="5419580" cy="5081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10">
            <a:extLst>
              <a:ext uri="{FF2B5EF4-FFF2-40B4-BE49-F238E27FC236}">
                <a16:creationId xmlns:a16="http://schemas.microsoft.com/office/drawing/2014/main" id="{C1B3A068-A3C1-431D-8969-D8DAEDC773A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9978" y="1090243"/>
            <a:ext cx="6064594" cy="5081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588" y="-85038"/>
            <a:ext cx="4633362" cy="10668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5731" y="1169233"/>
            <a:ext cx="5058748" cy="4886793"/>
          </a:xfrm>
          <a:prstGeom prst="rect">
            <a:avLst/>
          </a:prstGeom>
        </p:spPr>
      </p:pic>
      <p:pic>
        <p:nvPicPr>
          <p:cNvPr id="4" name="Рисунок 3" descr="E:\СКАЗКОТЕРАПИЯ\фото\IMG-20240330-WA0073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781" y="1139251"/>
            <a:ext cx="5127323" cy="49617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9285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95350" y="4509"/>
            <a:ext cx="6662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Медитативные сказки</a:t>
            </a:r>
          </a:p>
        </p:txBody>
      </p:sp>
      <p:pic>
        <p:nvPicPr>
          <p:cNvPr id="4" name="Рисунок 3" descr="E:\СКАЗКОТЕРАПИЯ\фото\IMG-20240330-WA0091 (1)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2544" y="3543301"/>
            <a:ext cx="4139333" cy="316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E:\СКАЗКОТЕРАПИЯ\фото\IMG-20240330-WA0088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3590" y="2084529"/>
            <a:ext cx="3840355" cy="2891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0A793B-C1EE-43EB-9978-A884D796293C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048" y="623627"/>
            <a:ext cx="3786943" cy="33944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Прямоугольник 1"/>
          <p:cNvSpPr>
            <a:spLocks noChangeArrowheads="1"/>
          </p:cNvSpPr>
          <p:nvPr/>
        </p:nvSpPr>
        <p:spPr bwMode="auto">
          <a:xfrm>
            <a:off x="1286189" y="254000"/>
            <a:ext cx="10793099" cy="35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«Сказка развивает внутренние силы ребенка,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 благодаря которым человек не может не делать добра, то есть учит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сопереживать»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В.А.Сухомлинский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dirty="0">
                <a:latin typeface="Century Gothic" pitchFamily="34" charset="0"/>
              </a:rPr>
              <a:t/>
            </a:r>
            <a:br>
              <a:rPr lang="ru-RU" sz="3200" dirty="0">
                <a:latin typeface="Century Gothic" pitchFamily="34" charset="0"/>
              </a:rPr>
            </a:br>
            <a:endParaRPr lang="ru-RU" sz="3200" dirty="0">
              <a:latin typeface="Century Gothic" pitchFamily="34" charset="0"/>
            </a:endParaRPr>
          </a:p>
        </p:txBody>
      </p:sp>
      <p:pic>
        <p:nvPicPr>
          <p:cNvPr id="23554" name="Picture 2" descr="https://newirina.files.wordpress.com/2015/06/d181d0bad0b0d0b7d0bad0bed182d0b5d180d0b0d0bfd0b8d18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033" y="2672862"/>
            <a:ext cx="5506075" cy="37480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467" y="-146584"/>
            <a:ext cx="4986960" cy="10668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6013">
            <a:off x="-36661" y="591291"/>
            <a:ext cx="4479535" cy="34081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2542">
            <a:off x="4253753" y="1603639"/>
            <a:ext cx="4225844" cy="34834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2427" y="3835336"/>
            <a:ext cx="3668945" cy="283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54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50831" y="188406"/>
            <a:ext cx="80788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Театрализованная деятельность</a:t>
            </a:r>
          </a:p>
        </p:txBody>
      </p:sp>
      <p:pic>
        <p:nvPicPr>
          <p:cNvPr id="3" name="Рисунок 2" descr="E:\СКАЗКОТЕРАПИЯ\фото\IMG-20240330-WA0067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8578" y="1090245"/>
            <a:ext cx="5393452" cy="5037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E:\СКАЗКОТЕРАПИЯ\фото\IMG-20240331-WA0051.jp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20"/>
          <a:stretch/>
        </p:blipFill>
        <p:spPr bwMode="auto">
          <a:xfrm>
            <a:off x="260502" y="1090245"/>
            <a:ext cx="5436913" cy="5002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72862" y="522513"/>
            <a:ext cx="80788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Театрализованная деятельность</a:t>
            </a:r>
          </a:p>
        </p:txBody>
      </p:sp>
      <p:pic>
        <p:nvPicPr>
          <p:cNvPr id="6" name="Рисунок 5" descr="E:\СКАЗКОТЕРАПИЯ\фото\IMG-20240331-WA008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762" y="1230399"/>
            <a:ext cx="5885738" cy="5187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E:\СКАЗКОТЕРАПИЯ\фото\IMG-20240331-WA008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838" y="1230399"/>
            <a:ext cx="5524877" cy="51879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872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0827" y="66474"/>
            <a:ext cx="92846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Пальчиковый театр</a:t>
            </a:r>
          </a:p>
        </p:txBody>
      </p:sp>
      <p:pic>
        <p:nvPicPr>
          <p:cNvPr id="4" name="Рисунок 3" descr="E:\СКАЗКОТЕРАПИЯ\фото\IMG-20240331-WA0177.jp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55876" y="578870"/>
            <a:ext cx="4563209" cy="4432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E:\СКАЗКОТЕРАПИЯ\фото\IMG-20240331-WA0060.jp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7600" y="2980635"/>
            <a:ext cx="4118965" cy="3815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0" name="Picture 2" descr="E:\СКАЗКОТЕРАПИЯ\фото\IMG-20240330-WA008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863" y="869429"/>
            <a:ext cx="3807502" cy="4092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0827" y="616"/>
            <a:ext cx="92846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Пальчиковый театр</a:t>
            </a:r>
          </a:p>
        </p:txBody>
      </p:sp>
      <p:pic>
        <p:nvPicPr>
          <p:cNvPr id="5" name="Рисунок 4" descr="E:\СКАЗКОТЕРАПИЯ\фото\IMG-20240331-WA0063.jp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39253" y="912811"/>
            <a:ext cx="5292969" cy="546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E:\СКАЗКОТЕРАПИЯ\фото\IMG-20240330-WA007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717" y="796416"/>
            <a:ext cx="5185243" cy="47859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957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77824" y="630937"/>
            <a:ext cx="103967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Родительские собрания: «Роль сказки  в жизни детей дошкольного возраста»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" y="2423160"/>
            <a:ext cx="3602736" cy="3118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0184" y="2057400"/>
            <a:ext cx="3611880" cy="3063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E:\СКАЗКОТЕРАПИЯ\фото\IMG-20231027-WA0018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6264" y="3374136"/>
            <a:ext cx="3622167" cy="3126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0472" y="155448"/>
            <a:ext cx="10049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Семинары-практикумы: «В гостях  у сказки»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096" y="4101084"/>
            <a:ext cx="4050792" cy="2423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6096" y="1091501"/>
            <a:ext cx="4210812" cy="2712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" y="995489"/>
            <a:ext cx="4024884" cy="2689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6096" y="4149852"/>
            <a:ext cx="4233672" cy="255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042" y="1179576"/>
            <a:ext cx="3251454" cy="2724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E:\IMG-20240409-WA0020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9912" y="1081278"/>
            <a:ext cx="3374136" cy="269519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044952" y="265176"/>
            <a:ext cx="69860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Проект: «Путешествие в сказку» </a:t>
            </a:r>
          </a:p>
        </p:txBody>
      </p:sp>
      <p:pic>
        <p:nvPicPr>
          <p:cNvPr id="5" name="Рисунок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9693" y="3986785"/>
            <a:ext cx="3399219" cy="258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0852" y="2395728"/>
            <a:ext cx="3459480" cy="2898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844" y="4187952"/>
            <a:ext cx="3284220" cy="2478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498" y="996696"/>
            <a:ext cx="3303270" cy="27889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987552" y="256032"/>
            <a:ext cx="9710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Проект: «Путешествие в сказку» </a:t>
            </a:r>
          </a:p>
        </p:txBody>
      </p:sp>
      <p:pic>
        <p:nvPicPr>
          <p:cNvPr id="4" name="Рисунок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2688" y="978408"/>
            <a:ext cx="3438144" cy="2825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741164" y="2180844"/>
            <a:ext cx="2880360" cy="292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929" y="3941064"/>
            <a:ext cx="3329559" cy="2596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7928" y="3896106"/>
            <a:ext cx="3321558" cy="2796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8268" y="128016"/>
            <a:ext cx="92911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Мастер-класс: «По тропинкам к   сказкам»</a:t>
            </a:r>
          </a:p>
        </p:txBody>
      </p:sp>
      <p:pic>
        <p:nvPicPr>
          <p:cNvPr id="7" name="Рисунок 6" descr="E:\СКАЗКОТЕРАПИЯ\фото\IMG-20240330-WA0047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3373" y="1943100"/>
            <a:ext cx="4431324" cy="3490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E:\СКАЗКОТЕРАПИЯ\фото\IMG-20240330-WA0039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3175" y="2699239"/>
            <a:ext cx="3817456" cy="355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E:\СКАЗКОТЕРАПИЯ\фото\IMG-20240330-WA0030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219" y="1307608"/>
            <a:ext cx="3411457" cy="3630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inffb.ru/attachments/Image/detskie-kollazhi-besplatno-original.jpg?template=generic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7569" y="3537020"/>
            <a:ext cx="3938954" cy="2810301"/>
          </a:xfrm>
          <a:prstGeom prst="rect">
            <a:avLst/>
          </a:prstGeom>
          <a:noFill/>
        </p:spPr>
      </p:pic>
      <p:sp>
        <p:nvSpPr>
          <p:cNvPr id="21505" name="Прямоугольник 1"/>
          <p:cNvSpPr>
            <a:spLocks noChangeArrowheads="1"/>
          </p:cNvSpPr>
          <p:nvPr/>
        </p:nvSpPr>
        <p:spPr bwMode="auto">
          <a:xfrm>
            <a:off x="355520" y="291561"/>
            <a:ext cx="10860087" cy="2200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3200" b="1" i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Сказкотерапия</a:t>
            </a:r>
            <a:r>
              <a:rPr lang="ru-RU" sz="32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психотерапевтическое направление, использующее сказки для решения тех или иных психологических проблем клиента. Ведь любая сказка – это карта внутреннего мира каждого человека. </a:t>
            </a:r>
            <a:endParaRPr lang="ru-RU" sz="3200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1508" name="Picture 4" descr="https://static.chance.ru/sites/default/files/styles/big_photo_gallery/public/images/skazkoterapiya.jpg?itok=uFIgsWV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789" y="3516923"/>
            <a:ext cx="4199449" cy="27505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9768" y="1"/>
            <a:ext cx="11356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Семинар-практикум: «</a:t>
            </a:r>
            <a:r>
              <a:rPr lang="ru-RU" sz="3600" dirty="0" err="1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Сказкотерапия</a:t>
            </a:r>
            <a:r>
              <a:rPr lang="ru-RU" sz="36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в работе с детьми дошкольного возраста» </a:t>
            </a:r>
          </a:p>
        </p:txBody>
      </p:sp>
      <p:pic>
        <p:nvPicPr>
          <p:cNvPr id="3" name="Рисунок 2" descr="E:\СКАЗКОТЕРАПИЯ\фото\IMG-20240331-WA013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783" y="1295317"/>
            <a:ext cx="5267347" cy="5017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E:\СКАЗКОТЕРАПИЯ\фото\IMG-20240331-WA0143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9476" y="1295317"/>
            <a:ext cx="5517047" cy="5017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793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60704" y="484632"/>
            <a:ext cx="1044244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Результаты диагностики эмоционально-волевой сферы воспитанников за </a:t>
            </a:r>
            <a:r>
              <a:rPr lang="ru-RU" sz="3600" dirty="0" smtClean="0">
                <a:solidFill>
                  <a:schemeClr val="accent6"/>
                </a:solidFill>
                <a:latin typeface="Monotype Corsiva" pitchFamily="66" charset="0"/>
                <a:cs typeface="Times New Roman" pitchFamily="18" charset="0"/>
              </a:rPr>
              <a:t>2021-2022 </a:t>
            </a:r>
            <a:r>
              <a:rPr lang="ru-RU" sz="3600" dirty="0" err="1" smtClean="0">
                <a:solidFill>
                  <a:schemeClr val="accent6"/>
                </a:solidFill>
                <a:latin typeface="Monotype Corsiva" pitchFamily="66" charset="0"/>
                <a:cs typeface="Times New Roman" pitchFamily="18" charset="0"/>
              </a:rPr>
              <a:t>уч</a:t>
            </a:r>
            <a:r>
              <a:rPr lang="ru-RU" sz="3600" dirty="0" smtClean="0">
                <a:solidFill>
                  <a:schemeClr val="accent6"/>
                </a:solidFill>
                <a:latin typeface="Monotype Corsiva" pitchFamily="66" charset="0"/>
                <a:cs typeface="Times New Roman" pitchFamily="18" charset="0"/>
              </a:rPr>
              <a:t>. год </a:t>
            </a:r>
            <a:r>
              <a:rPr lang="ru-RU" sz="36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и </a:t>
            </a:r>
            <a:r>
              <a:rPr lang="ru-RU" sz="3600" dirty="0" smtClean="0">
                <a:solidFill>
                  <a:schemeClr val="accent6"/>
                </a:solidFill>
                <a:latin typeface="Monotype Corsiva" pitchFamily="66" charset="0"/>
                <a:cs typeface="Times New Roman" pitchFamily="18" charset="0"/>
              </a:rPr>
              <a:t>2022 – 2023 </a:t>
            </a:r>
            <a:r>
              <a:rPr lang="ru-RU" sz="3600" dirty="0" err="1" smtClean="0">
                <a:solidFill>
                  <a:schemeClr val="accent6"/>
                </a:solidFill>
                <a:latin typeface="Monotype Corsiva" pitchFamily="66" charset="0"/>
                <a:cs typeface="Times New Roman" pitchFamily="18" charset="0"/>
              </a:rPr>
              <a:t>уч.год</a:t>
            </a:r>
            <a:r>
              <a:rPr lang="ru-RU" sz="3600" dirty="0" smtClean="0">
                <a:solidFill>
                  <a:schemeClr val="accent6"/>
                </a:solidFill>
                <a:latin typeface="Monotype Corsiva" pitchFamily="66" charset="0"/>
                <a:cs typeface="Times New Roman" pitchFamily="18" charset="0"/>
              </a:rPr>
              <a:t> 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666744" y="4791456"/>
            <a:ext cx="44531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2021-2022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уч.год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2022-2023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уч.год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Объект 9"/>
          <p:cNvGraphicFramePr/>
          <p:nvPr/>
        </p:nvGraphicFramePr>
        <p:xfrm>
          <a:off x="1197865" y="2139696"/>
          <a:ext cx="10799063" cy="3374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10824" y="643095"/>
            <a:ext cx="59703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Литература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232" y="3658144"/>
            <a:ext cx="2060646" cy="287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7552" y="2093782"/>
            <a:ext cx="2049801" cy="2750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СКАЗКОТЕРАПИЯ\20240401_162345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9439829" y="969071"/>
            <a:ext cx="2885072" cy="176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СКАЗКОТЕРАПИЯ\20240401_162403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9441095" y="4234712"/>
            <a:ext cx="2875838" cy="194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СКАЗКОТЕРАПИЯ\20240401_162459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603428" y="2443423"/>
            <a:ext cx="2709729" cy="202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563" y="606414"/>
            <a:ext cx="1874520" cy="2827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1024" y="643095"/>
            <a:ext cx="72649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Отгадай из какой сказки?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86189" y="1627834"/>
            <a:ext cx="785781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dirty="0" smtClean="0"/>
              <a:t>Уплетая калачи,</a:t>
            </a:r>
          </a:p>
          <a:p>
            <a:pPr>
              <a:buNone/>
            </a:pPr>
            <a:r>
              <a:rPr lang="ru-RU" sz="3200" dirty="0" smtClean="0"/>
              <a:t>Ехал парень на печи.</a:t>
            </a:r>
          </a:p>
          <a:p>
            <a:pPr>
              <a:buNone/>
            </a:pPr>
            <a:r>
              <a:rPr lang="ru-RU" sz="3200" dirty="0" smtClean="0"/>
              <a:t>Прокатился по деревне</a:t>
            </a:r>
          </a:p>
          <a:p>
            <a:pPr>
              <a:buNone/>
            </a:pPr>
            <a:r>
              <a:rPr lang="ru-RU" sz="3200" dirty="0" smtClean="0"/>
              <a:t>И женился на царевне.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1024" y="643095"/>
            <a:ext cx="72649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«По щучьему велению»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86189" y="1627834"/>
            <a:ext cx="785781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dirty="0" smtClean="0"/>
              <a:t>Уплетая калачи,</a:t>
            </a:r>
          </a:p>
          <a:p>
            <a:pPr>
              <a:buNone/>
            </a:pPr>
            <a:r>
              <a:rPr lang="ru-RU" sz="3200" dirty="0" smtClean="0"/>
              <a:t>Ехал парень на печи.</a:t>
            </a:r>
          </a:p>
          <a:p>
            <a:pPr>
              <a:buNone/>
            </a:pPr>
            <a:r>
              <a:rPr lang="ru-RU" sz="3200" dirty="0" smtClean="0"/>
              <a:t>Прокатился по деревне</a:t>
            </a:r>
          </a:p>
          <a:p>
            <a:pPr>
              <a:buNone/>
            </a:pPr>
            <a:r>
              <a:rPr lang="ru-RU" sz="3200" dirty="0" smtClean="0"/>
              <a:t>И женился на царевне.</a:t>
            </a:r>
            <a:endParaRPr lang="ru-RU" sz="3200" dirty="0"/>
          </a:p>
        </p:txBody>
      </p:sp>
      <p:pic>
        <p:nvPicPr>
          <p:cNvPr id="4" name="Рисунок 3" descr="https://udoba.org/sites/default/files/h5p/content/101546/images/image-653b6678366d7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6056" y="2968283"/>
            <a:ext cx="4078224" cy="3004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1024" y="643095"/>
            <a:ext cx="72649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Отгадай из какой сказки?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86189" y="1627834"/>
            <a:ext cx="785781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dirty="0" smtClean="0"/>
              <a:t>Возле леса, на опушке,</a:t>
            </a:r>
          </a:p>
          <a:p>
            <a:pPr>
              <a:buNone/>
            </a:pPr>
            <a:r>
              <a:rPr lang="ru-RU" sz="3200" dirty="0" smtClean="0"/>
              <a:t>Трое их живет в избушке.</a:t>
            </a:r>
          </a:p>
          <a:p>
            <a:pPr>
              <a:buNone/>
            </a:pPr>
            <a:r>
              <a:rPr lang="ru-RU" sz="3200" dirty="0" smtClean="0"/>
              <a:t>Там три стула и три кружки,</a:t>
            </a:r>
          </a:p>
          <a:p>
            <a:pPr>
              <a:buNone/>
            </a:pPr>
            <a:r>
              <a:rPr lang="ru-RU" sz="3200" dirty="0" smtClean="0"/>
              <a:t>Три кроватки, три подушки.</a:t>
            </a:r>
          </a:p>
          <a:p>
            <a:pPr>
              <a:buNone/>
            </a:pPr>
            <a:r>
              <a:rPr lang="ru-RU" sz="3200" dirty="0" smtClean="0"/>
              <a:t>Угадайте без подсказки,</a:t>
            </a:r>
          </a:p>
          <a:p>
            <a:pPr>
              <a:buNone/>
            </a:pPr>
            <a:r>
              <a:rPr lang="ru-RU" sz="3200" dirty="0" smtClean="0"/>
              <a:t>Кто герои этой сказки?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1024" y="643095"/>
            <a:ext cx="72649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«Три медведя»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86189" y="1627834"/>
            <a:ext cx="785781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dirty="0" smtClean="0"/>
              <a:t>Возле леса, на опушке,</a:t>
            </a:r>
          </a:p>
          <a:p>
            <a:pPr>
              <a:buNone/>
            </a:pPr>
            <a:r>
              <a:rPr lang="ru-RU" sz="3200" dirty="0" smtClean="0"/>
              <a:t>Трое их живет в избушке.</a:t>
            </a:r>
          </a:p>
          <a:p>
            <a:pPr>
              <a:buNone/>
            </a:pPr>
            <a:r>
              <a:rPr lang="ru-RU" sz="3200" dirty="0" smtClean="0"/>
              <a:t>Там три стула и три кружки,</a:t>
            </a:r>
          </a:p>
          <a:p>
            <a:pPr>
              <a:buNone/>
            </a:pPr>
            <a:r>
              <a:rPr lang="ru-RU" sz="3200" dirty="0" smtClean="0"/>
              <a:t>Три кроватки, три подушки.</a:t>
            </a:r>
          </a:p>
          <a:p>
            <a:pPr>
              <a:buNone/>
            </a:pPr>
            <a:r>
              <a:rPr lang="ru-RU" sz="3200" dirty="0" smtClean="0"/>
              <a:t>Угадайте без подсказки,</a:t>
            </a:r>
          </a:p>
          <a:p>
            <a:pPr>
              <a:buNone/>
            </a:pPr>
            <a:r>
              <a:rPr lang="ru-RU" sz="3200" dirty="0" smtClean="0"/>
              <a:t>Кто герои этой сказки?</a:t>
            </a:r>
            <a:endParaRPr lang="ru-RU" sz="3200" dirty="0"/>
          </a:p>
        </p:txBody>
      </p:sp>
      <p:pic>
        <p:nvPicPr>
          <p:cNvPr id="4" name="Рисунок 3" descr="http://kartinkived.ru/wp-content/uploads/2021/10/skazka-tri-medvedya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4344" y="2592475"/>
            <a:ext cx="4270248" cy="3293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1024" y="643095"/>
            <a:ext cx="72649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Отгадай из какой сказки?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86189" y="1627834"/>
            <a:ext cx="785781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dirty="0" smtClean="0"/>
              <a:t>Этот сказочный герой</a:t>
            </a:r>
          </a:p>
          <a:p>
            <a:pPr>
              <a:buNone/>
            </a:pPr>
            <a:r>
              <a:rPr lang="ru-RU" sz="3200" dirty="0" smtClean="0"/>
              <a:t>С хвостиком, усатый,</a:t>
            </a:r>
          </a:p>
          <a:p>
            <a:pPr>
              <a:buNone/>
            </a:pPr>
            <a:r>
              <a:rPr lang="ru-RU" sz="3200" dirty="0" smtClean="0"/>
              <a:t>В шляпе у него перо,</a:t>
            </a:r>
          </a:p>
          <a:p>
            <a:pPr>
              <a:buNone/>
            </a:pPr>
            <a:r>
              <a:rPr lang="ru-RU" sz="3200" dirty="0" smtClean="0"/>
              <a:t>Сам весь полосатый,</a:t>
            </a:r>
          </a:p>
          <a:p>
            <a:pPr>
              <a:buNone/>
            </a:pPr>
            <a:r>
              <a:rPr lang="ru-RU" sz="3200" dirty="0" smtClean="0"/>
              <a:t>Ходит он на двух ногах,</a:t>
            </a:r>
          </a:p>
          <a:p>
            <a:pPr>
              <a:buNone/>
            </a:pPr>
            <a:r>
              <a:rPr lang="ru-RU" sz="3200" dirty="0" smtClean="0"/>
              <a:t>В ярко-красных сапогах.</a:t>
            </a:r>
          </a:p>
          <a:p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1024" y="643095"/>
            <a:ext cx="72649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«Кот в сапогах»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86189" y="1627834"/>
            <a:ext cx="785781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dirty="0" smtClean="0"/>
              <a:t>Этот сказочный герой</a:t>
            </a:r>
          </a:p>
          <a:p>
            <a:pPr>
              <a:buNone/>
            </a:pPr>
            <a:r>
              <a:rPr lang="ru-RU" sz="3200" dirty="0" smtClean="0"/>
              <a:t>С хвостиком, усатый,</a:t>
            </a:r>
          </a:p>
          <a:p>
            <a:pPr>
              <a:buNone/>
            </a:pPr>
            <a:r>
              <a:rPr lang="ru-RU" sz="3200" dirty="0" smtClean="0"/>
              <a:t>В шляпе у него перо,</a:t>
            </a:r>
          </a:p>
          <a:p>
            <a:pPr>
              <a:buNone/>
            </a:pPr>
            <a:r>
              <a:rPr lang="ru-RU" sz="3200" dirty="0" smtClean="0"/>
              <a:t>Сам весь полосатый,</a:t>
            </a:r>
          </a:p>
          <a:p>
            <a:pPr>
              <a:buNone/>
            </a:pPr>
            <a:r>
              <a:rPr lang="ru-RU" sz="3200" dirty="0" smtClean="0"/>
              <a:t>Ходит он на двух ногах,</a:t>
            </a:r>
          </a:p>
          <a:p>
            <a:pPr>
              <a:buNone/>
            </a:pPr>
            <a:r>
              <a:rPr lang="ru-RU" sz="3200" dirty="0" smtClean="0"/>
              <a:t>В ярко-красных сапогах.</a:t>
            </a:r>
          </a:p>
          <a:p>
            <a:endParaRPr lang="ru-RU" sz="3200" dirty="0"/>
          </a:p>
        </p:txBody>
      </p:sp>
      <p:pic>
        <p:nvPicPr>
          <p:cNvPr id="4" name="Рисунок 3" descr="https://crosti.ru/patterns/00/00/06/6e_preview_358cf285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7768" y="2808153"/>
            <a:ext cx="4306824" cy="3335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1024" y="643095"/>
            <a:ext cx="72649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Отгадай из какой сказки?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86189" y="1627834"/>
            <a:ext cx="785781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dirty="0" smtClean="0"/>
              <a:t>Ах ты Петя-простота,</a:t>
            </a:r>
          </a:p>
          <a:p>
            <a:pPr>
              <a:buNone/>
            </a:pPr>
            <a:r>
              <a:rPr lang="ru-RU" sz="3200" dirty="0" smtClean="0"/>
              <a:t>Сплоховал немножко,</a:t>
            </a:r>
          </a:p>
          <a:p>
            <a:pPr>
              <a:buNone/>
            </a:pPr>
            <a:r>
              <a:rPr lang="ru-RU" sz="3200" dirty="0" smtClean="0"/>
              <a:t>Не послушался кота,</a:t>
            </a:r>
          </a:p>
          <a:p>
            <a:pPr>
              <a:buNone/>
            </a:pPr>
            <a:r>
              <a:rPr lang="ru-RU" sz="3200" dirty="0" smtClean="0"/>
              <a:t>Выглянул в окошко.	</a:t>
            </a:r>
          </a:p>
          <a:p>
            <a:endParaRPr lang="ru-RU" sz="3200" dirty="0" smtClean="0"/>
          </a:p>
          <a:p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985838" y="434975"/>
            <a:ext cx="10109200" cy="4445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Актуальность</a:t>
            </a:r>
          </a:p>
        </p:txBody>
      </p:sp>
      <p:sp>
        <p:nvSpPr>
          <p:cNvPr id="20482" name="Прямоугольник 3"/>
          <p:cNvSpPr>
            <a:spLocks noChangeArrowheads="1"/>
          </p:cNvSpPr>
          <p:nvPr/>
        </p:nvSpPr>
        <p:spPr bwMode="auto">
          <a:xfrm>
            <a:off x="944545" y="1141413"/>
            <a:ext cx="10942655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49263" algn="just"/>
            <a:r>
              <a:rPr lang="ru-RU" sz="2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Дети, как и взрослые, все разные. К каждому нужно подобрать свой ключик. </a:t>
            </a:r>
            <a:r>
              <a:rPr lang="ru-RU" sz="2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Э.Фромм</a:t>
            </a:r>
            <a:r>
              <a:rPr lang="ru-RU" sz="2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отмечал: «Способность ребенка удивляться  познавать, умение находить решение в нестандартных ситуациях – это нацеленность на открытие нового и способность к глубокому осознанию своего опыта». Один ребенок более склонен сочинять и рассказывать, другой не может усидеть на месте, и с ним необходимо постоянно двигаться. Третий любит что-то мастерить своими руками; четвертый обожает рисовать…. То, как человек рисует, лепит, рассказывает, сочиняет, является ключом к познанию его внутреннего мира. Комбинируя различные приемы </a:t>
            </a:r>
            <a:r>
              <a:rPr lang="ru-RU" sz="2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сказкотерапии</a:t>
            </a:r>
            <a:r>
              <a:rPr lang="ru-RU" sz="2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можно помочь каждому ребенку прожить многие ситуации, с аналогами которых он столкнется во взрослой жизни, и значительно расширить его мировосприятие и способы взаимодействия с миром и другими людьми.</a:t>
            </a:r>
          </a:p>
          <a:p>
            <a:pPr indent="449263" algn="just"/>
            <a:r>
              <a:rPr lang="ru-RU" sz="2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Сказка служит для ребенка посредником между реальностью и окружающим миром. Она приобщает его и к жизни, и к тысячелетней человеческой культуре. На примерах сказочных героев дети учатся разбираться в людских характерах. Ведь в сказочных ситуациях, при всей их фантастичности, много весьма жизненных, легко распознаваемых ребенком моментов.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1024" y="643095"/>
            <a:ext cx="72649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«Петушок – золотой гребешок»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86189" y="1627834"/>
            <a:ext cx="785781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dirty="0" smtClean="0"/>
              <a:t>Ах ты Петя-простота,</a:t>
            </a:r>
          </a:p>
          <a:p>
            <a:pPr>
              <a:buNone/>
            </a:pPr>
            <a:r>
              <a:rPr lang="ru-RU" sz="3200" dirty="0" smtClean="0"/>
              <a:t>Сплоховал немножко,</a:t>
            </a:r>
          </a:p>
          <a:p>
            <a:pPr>
              <a:buNone/>
            </a:pPr>
            <a:r>
              <a:rPr lang="ru-RU" sz="3200" dirty="0" smtClean="0"/>
              <a:t>Не послушался кота,</a:t>
            </a:r>
          </a:p>
          <a:p>
            <a:pPr>
              <a:buNone/>
            </a:pPr>
            <a:r>
              <a:rPr lang="ru-RU" sz="3200" dirty="0" smtClean="0"/>
              <a:t>Выглянул в окошко.	</a:t>
            </a:r>
          </a:p>
          <a:p>
            <a:endParaRPr lang="ru-RU" sz="3200" dirty="0" smtClean="0"/>
          </a:p>
          <a:p>
            <a:endParaRPr lang="ru-RU" sz="3200" dirty="0"/>
          </a:p>
        </p:txBody>
      </p:sp>
      <p:pic>
        <p:nvPicPr>
          <p:cNvPr id="4" name="Рисунок 3" descr="https://i.ytimg.com/vi/drsu1O4Arns/maxresdefault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7769" y="3151821"/>
            <a:ext cx="4345728" cy="3341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1024" y="643095"/>
            <a:ext cx="72649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Отгадай из какой сказки?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86189" y="1627834"/>
            <a:ext cx="785781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dirty="0" smtClean="0"/>
              <a:t>Нет ни речки, ни пруда.</a:t>
            </a:r>
          </a:p>
          <a:p>
            <a:pPr>
              <a:buNone/>
            </a:pPr>
            <a:r>
              <a:rPr lang="ru-RU" sz="3200" dirty="0" smtClean="0"/>
              <a:t>Где воды напиться?</a:t>
            </a:r>
          </a:p>
          <a:p>
            <a:pPr>
              <a:buNone/>
            </a:pPr>
            <a:r>
              <a:rPr lang="ru-RU" sz="3200" dirty="0" smtClean="0"/>
              <a:t>Очень вкусная вода</a:t>
            </a:r>
          </a:p>
          <a:p>
            <a:pPr>
              <a:buNone/>
            </a:pPr>
            <a:r>
              <a:rPr lang="ru-RU" sz="3200" dirty="0" smtClean="0"/>
              <a:t>В ямке от копытца!..</a:t>
            </a:r>
          </a:p>
          <a:p>
            <a:endParaRPr lang="ru-RU" sz="3200" dirty="0" smtClean="0"/>
          </a:p>
          <a:p>
            <a:endParaRPr lang="ru-RU" sz="3200" dirty="0" smtClean="0"/>
          </a:p>
          <a:p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1024" y="643095"/>
            <a:ext cx="7264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«Алёнушка и братец Иванушка»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86189" y="1627834"/>
            <a:ext cx="785781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dirty="0" smtClean="0"/>
              <a:t>Нет ни речки, ни пруда.</a:t>
            </a:r>
          </a:p>
          <a:p>
            <a:pPr>
              <a:buNone/>
            </a:pPr>
            <a:r>
              <a:rPr lang="ru-RU" sz="3200" dirty="0" smtClean="0"/>
              <a:t>Где воды напиться?</a:t>
            </a:r>
          </a:p>
          <a:p>
            <a:pPr>
              <a:buNone/>
            </a:pPr>
            <a:r>
              <a:rPr lang="ru-RU" sz="3200" dirty="0" smtClean="0"/>
              <a:t>Очень вкусная вода</a:t>
            </a:r>
          </a:p>
          <a:p>
            <a:pPr>
              <a:buNone/>
            </a:pPr>
            <a:r>
              <a:rPr lang="ru-RU" sz="3200" dirty="0" smtClean="0"/>
              <a:t>В ямке от копытца!..</a:t>
            </a:r>
          </a:p>
          <a:p>
            <a:endParaRPr lang="ru-RU" sz="3200" dirty="0" smtClean="0"/>
          </a:p>
          <a:p>
            <a:endParaRPr lang="ru-RU" sz="3200" dirty="0" smtClean="0"/>
          </a:p>
          <a:p>
            <a:endParaRPr lang="ru-RU" sz="3200" dirty="0"/>
          </a:p>
        </p:txBody>
      </p:sp>
      <p:pic>
        <p:nvPicPr>
          <p:cNvPr id="5" name="Рисунок 4" descr="https://gas-kvas.com/uploads/posts/2023-02/1676388781_gas-kvas-com-p-detskii-risunok-alenushka-i-bratets-ivanus-6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9712" y="3326447"/>
            <a:ext cx="4709160" cy="2882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6189" y="1627834"/>
            <a:ext cx="785781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sz="3200" dirty="0" smtClean="0"/>
          </a:p>
          <a:p>
            <a:endParaRPr lang="ru-RU" sz="3200" dirty="0" smtClean="0"/>
          </a:p>
          <a:p>
            <a:endParaRPr lang="ru-RU" sz="3200" dirty="0" smtClean="0"/>
          </a:p>
          <a:p>
            <a:endParaRPr lang="ru-RU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8256" y="1837945"/>
            <a:ext cx="7872984" cy="462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713434" y="0"/>
            <a:ext cx="10500526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r>
              <a:rPr lang="ru-RU" sz="4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Составление собственной сказки</a:t>
            </a:r>
          </a:p>
          <a:p>
            <a:pPr algn="ctr"/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6189" y="1627834"/>
            <a:ext cx="785781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sz="3200" dirty="0" smtClean="0"/>
          </a:p>
          <a:p>
            <a:endParaRPr lang="ru-RU" sz="3200" dirty="0" smtClean="0"/>
          </a:p>
          <a:p>
            <a:endParaRPr lang="ru-RU" sz="3200" dirty="0" smtClean="0"/>
          </a:p>
          <a:p>
            <a:endParaRPr lang="ru-RU" sz="3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3434" y="109728"/>
            <a:ext cx="11123524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r>
              <a:rPr lang="ru-RU" sz="4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Упражнение: «Какую сказку загадали?»</a:t>
            </a:r>
          </a:p>
          <a:p>
            <a:pPr algn="ctr"/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Рисунок 4" descr="https://ds216-rzd.irk.prosadiki.ru/media/2022/06/16/1296736785/skzki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312" y="2188564"/>
            <a:ext cx="9983450" cy="4119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6189" y="1627834"/>
            <a:ext cx="785781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sz="3200" dirty="0" smtClean="0"/>
          </a:p>
          <a:p>
            <a:endParaRPr lang="ru-RU" sz="3200" dirty="0" smtClean="0"/>
          </a:p>
          <a:p>
            <a:endParaRPr lang="ru-RU" sz="3200" dirty="0" smtClean="0"/>
          </a:p>
          <a:p>
            <a:endParaRPr lang="ru-RU" sz="3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3434" y="211018"/>
            <a:ext cx="1112352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Упражнение: «На кого я похож»</a:t>
            </a:r>
          </a:p>
          <a:p>
            <a:pPr algn="ctr"/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Рисунок 4" descr="https://gas-kvas.com/uploads/posts/2023-01/1673295964_gas-kvas-com-p-anime-risunki-v-shkolu-52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3338" y="2833141"/>
            <a:ext cx="6745573" cy="3312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3055" y="683288"/>
            <a:ext cx="64108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Подведение итогов: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05319" y="1868992"/>
            <a:ext cx="1002825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i="1" dirty="0" smtClean="0"/>
              <a:t>Эти приёмы и методы можно применять в работе с детьми. Они помогают ребёнку формировать позитивное отношение к своему «Я», помогают преодолевать трудности и страхи, развивают воображение, творческие способности, речь, формируют навыки конструктивного выражения эмоций.</a:t>
            </a:r>
            <a:endParaRPr lang="ru-RU" sz="3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.pics/uploads/posts/2022-02/thumbs/1645411462_7-kartinkin-net-p-kartinki-blagodaryu-za-vnimanie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2"/>
          <p:cNvSpPr>
            <a:spLocks noGrp="1"/>
          </p:cNvSpPr>
          <p:nvPr>
            <p:ph type="title"/>
          </p:nvPr>
        </p:nvSpPr>
        <p:spPr>
          <a:xfrm>
            <a:off x="2390775" y="153988"/>
            <a:ext cx="8164513" cy="6905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smtClean="0">
                <a:solidFill>
                  <a:srgbClr val="002060"/>
                </a:solidFill>
                <a:latin typeface="Monotype Corsiva" pitchFamily="66" charset="0"/>
              </a:rPr>
              <a:t>Цели и задачи: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66093" y="696913"/>
            <a:ext cx="10925908" cy="5262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>
              <a:lnSpc>
                <a:spcPct val="107000"/>
              </a:lnSpc>
            </a:pP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182563">
              <a:lnSpc>
                <a:spcPct val="107000"/>
              </a:lnSpc>
            </a:pPr>
            <a:r>
              <a:rPr lang="ru-RU" sz="2400" b="1" u="sng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 </a:t>
            </a:r>
            <a:r>
              <a:rPr lang="ru-RU" sz="2400" b="1" u="sng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сказкотерапии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активизация в ребенке творческого, созидающего начала, раскрытие глубин собственного внутреннего мира, развитие его самосознания.</a:t>
            </a:r>
            <a:endParaRPr lang="ru-RU" sz="2400" dirty="0">
              <a:latin typeface="Calibri" pitchFamily="34" charset="0"/>
            </a:endParaRPr>
          </a:p>
          <a:p>
            <a:pPr marL="182563">
              <a:lnSpc>
                <a:spcPct val="107000"/>
              </a:lnSpc>
            </a:pPr>
            <a:endParaRPr lang="ru-RU" sz="10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82563">
              <a:lnSpc>
                <a:spcPct val="107000"/>
              </a:lnSpc>
            </a:pPr>
            <a:r>
              <a:rPr lang="ru-RU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сказкотерапии</a:t>
            </a:r>
            <a:r>
              <a:rPr lang="ru-RU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>
              <a:latin typeface="Calibri" pitchFamily="34" charset="0"/>
            </a:endParaRPr>
          </a:p>
          <a:p>
            <a:pPr marL="182563">
              <a:lnSpc>
                <a:spcPct val="107000"/>
              </a:lnSpc>
              <a:buFont typeface="Wingdings" pitchFamily="2" charset="2"/>
              <a:buChar char=""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Создать условия для развития творческого воображения, оригинальности мышления.</a:t>
            </a:r>
            <a:endParaRPr lang="ru-RU" sz="2400" dirty="0">
              <a:latin typeface="Calibri" pitchFamily="34" charset="0"/>
            </a:endParaRPr>
          </a:p>
          <a:p>
            <a:pPr marL="182563">
              <a:lnSpc>
                <a:spcPct val="107000"/>
              </a:lnSpc>
              <a:buFont typeface="Wingdings" pitchFamily="2" charset="2"/>
              <a:buChar char=""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Формировать позитивное отношение ребенка к своему «Я».</a:t>
            </a:r>
            <a:endParaRPr lang="ru-RU" sz="2400" dirty="0">
              <a:latin typeface="Calibri" pitchFamily="34" charset="0"/>
            </a:endParaRPr>
          </a:p>
          <a:p>
            <a:pPr marL="182563">
              <a:lnSpc>
                <a:spcPct val="107000"/>
              </a:lnSpc>
              <a:buFont typeface="Wingdings" pitchFamily="2" charset="2"/>
              <a:buChar char=""/>
            </a:pPr>
            <a:r>
              <a:rPr lang="ru-RU" sz="2400" dirty="0">
                <a:solidFill>
                  <a:srgbClr val="000000"/>
                </a:solidFill>
                <a:latin typeface="Georgia" pitchFamily="18" charset="0"/>
              </a:rPr>
              <a:t>Развивать </a:t>
            </a:r>
            <a:r>
              <a:rPr lang="ru-RU" sz="2400" dirty="0" err="1">
                <a:solidFill>
                  <a:srgbClr val="000000"/>
                </a:solidFill>
                <a:latin typeface="Georgia" pitchFamily="18" charset="0"/>
              </a:rPr>
              <a:t>саморегуляцию</a:t>
            </a:r>
            <a:r>
              <a:rPr lang="ru-RU" sz="2400" dirty="0">
                <a:solidFill>
                  <a:srgbClr val="000000"/>
                </a:solidFill>
                <a:latin typeface="Georgia" pitchFamily="18" charset="0"/>
              </a:rPr>
              <a:t>, умение снимать эмоциональное напряжение</a:t>
            </a:r>
          </a:p>
          <a:p>
            <a:pPr marL="182563">
              <a:lnSpc>
                <a:spcPct val="107000"/>
              </a:lnSpc>
              <a:buFont typeface="Wingdings" pitchFamily="2" charset="2"/>
              <a:buChar char=""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Развивать умения преодолевать трудности и страхи.</a:t>
            </a:r>
            <a:endParaRPr lang="ru-RU" sz="2400" dirty="0">
              <a:latin typeface="Calibri" pitchFamily="34" charset="0"/>
            </a:endParaRPr>
          </a:p>
          <a:p>
            <a:pPr marL="182563">
              <a:lnSpc>
                <a:spcPct val="107000"/>
              </a:lnSpc>
              <a:buFont typeface="Wingdings" pitchFamily="2" charset="2"/>
              <a:buChar char=""/>
            </a:pPr>
            <a:r>
              <a:rPr lang="ru-RU" sz="2400" dirty="0">
                <a:solidFill>
                  <a:srgbClr val="000000"/>
                </a:solidFill>
                <a:latin typeface="Georgia" pitchFamily="18" charset="0"/>
              </a:rPr>
              <a:t>Развивать воображение, творческие способности, речь</a:t>
            </a:r>
          </a:p>
          <a:p>
            <a:pPr marL="182563">
              <a:lnSpc>
                <a:spcPct val="107000"/>
              </a:lnSpc>
              <a:buFont typeface="Wingdings" pitchFamily="2" charset="2"/>
              <a:buChar char=""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Формировать навыки конструктивного выражения эмоций.</a:t>
            </a:r>
            <a:endParaRPr lang="ru-RU" sz="2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xn--80aaodweajdhk8r.xn--p1ai/wp-content/uploads/2016/06/JpDLzH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29987" y="146909"/>
            <a:ext cx="2154265" cy="1561411"/>
          </a:xfrm>
          <a:prstGeom prst="rect">
            <a:avLst/>
          </a:prstGeom>
          <a:noFill/>
        </p:spPr>
      </p:pic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1755775" y="17463"/>
            <a:ext cx="8534400" cy="931862"/>
          </a:xfrm>
        </p:spPr>
        <p:txBody>
          <a:bodyPr>
            <a:normAutofit/>
          </a:bodyPr>
          <a:lstStyle/>
          <a:p>
            <a:pPr algn="ctr"/>
            <a:r>
              <a:rPr lang="ru-RU" sz="600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Виды сказок:</a:t>
            </a:r>
          </a:p>
        </p:txBody>
      </p:sp>
      <p:sp>
        <p:nvSpPr>
          <p:cNvPr id="23554" name="Прямоугольник 2"/>
          <p:cNvSpPr>
            <a:spLocks noChangeArrowheads="1"/>
          </p:cNvSpPr>
          <p:nvPr/>
        </p:nvSpPr>
        <p:spPr bwMode="auto">
          <a:xfrm>
            <a:off x="622999" y="1044575"/>
            <a:ext cx="11173766" cy="551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ru-RU" sz="2600" u="sng" dirty="0">
                <a:latin typeface="Times New Roman" pitchFamily="18" charset="0"/>
                <a:cs typeface="Times New Roman" pitchFamily="18" charset="0"/>
              </a:rPr>
              <a:t>художественные сказки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– это народные и авторские;</a:t>
            </a:r>
          </a:p>
          <a:p>
            <a:pPr algn="just"/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ru-RU" sz="2600" u="sng" dirty="0">
                <a:latin typeface="Times New Roman" pitchFamily="18" charset="0"/>
                <a:cs typeface="Times New Roman" pitchFamily="18" charset="0"/>
              </a:rPr>
              <a:t>дидактические сказки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создаются педагогом для подачи учебного материала, при этом абстрактные символы (цифры, буквы, звуки, арифметические действия и пр.) одушевляются;</a:t>
            </a:r>
          </a:p>
          <a:p>
            <a:pPr algn="just"/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ru-RU" sz="2600" u="sng" dirty="0" err="1">
                <a:latin typeface="Times New Roman" pitchFamily="18" charset="0"/>
                <a:cs typeface="Times New Roman" pitchFamily="18" charset="0"/>
              </a:rPr>
              <a:t>психокоррекционные</a:t>
            </a:r>
            <a:r>
              <a:rPr lang="ru-RU" sz="2600" u="sng" dirty="0">
                <a:latin typeface="Times New Roman" pitchFamily="18" charset="0"/>
                <a:cs typeface="Times New Roman" pitchFamily="18" charset="0"/>
              </a:rPr>
              <a:t> сказки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создаются для мягкого влияния на поведение ребёнка, имеют ограничение по возрасту. Под коррекцией здесь понимается «замещение» неэффективного стиля поведения на более продуктивный, а также объяснение ребенку смысла происходящего;</a:t>
            </a:r>
          </a:p>
          <a:p>
            <a:pPr algn="just"/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ru-RU" sz="2600" u="sng" dirty="0">
                <a:latin typeface="Times New Roman" pitchFamily="18" charset="0"/>
                <a:cs typeface="Times New Roman" pitchFamily="18" charset="0"/>
              </a:rPr>
              <a:t>психотерапевтические сказки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раскрывают глубинный смысл происходящих событий;</a:t>
            </a:r>
          </a:p>
          <a:p>
            <a:pPr algn="just"/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ru-RU" sz="2600" u="sng" dirty="0">
                <a:latin typeface="Times New Roman" pitchFamily="18" charset="0"/>
                <a:cs typeface="Times New Roman" pitchFamily="18" charset="0"/>
              </a:rPr>
              <a:t>медитативные сказки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создаются для накопления положительного образного опыта, снятия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психоэмоционального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напряжения.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92" y="-49816"/>
            <a:ext cx="1219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Сказки на песке</a:t>
            </a:r>
          </a:p>
          <a:p>
            <a:pPr algn="ctr"/>
            <a:endParaRPr lang="ru-RU" sz="1000" dirty="0" smtClean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  <a:p>
            <a:endParaRPr lang="ru-RU" sz="4000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E:\СКАЗКОТЕРАПИЯ\фото\IMG-20240330-WA0008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569" y="855585"/>
            <a:ext cx="4367346" cy="2888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Объект 10">
            <a:extLst>
              <a:ext uri="{FF2B5EF4-FFF2-40B4-BE49-F238E27FC236}">
                <a16:creationId xmlns:a16="http://schemas.microsoft.com/office/drawing/2014/main" id="{D0E4B2A8-6119-4DA7-82E5-06CE2508EEE8}"/>
              </a:ext>
            </a:extLst>
          </p:cNvPr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0500" y="855585"/>
            <a:ext cx="3799711" cy="32554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4" descr="C:\Users\user\Desktop\ЮЛЯ\2022-2023\проекты\краткосрочный проект\фото\20221108_110126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60710" y="3476767"/>
            <a:ext cx="3939502" cy="33196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213" y="-141820"/>
            <a:ext cx="3596952" cy="10668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80338">
            <a:off x="-184328" y="670471"/>
            <a:ext cx="6543682" cy="50631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49350">
            <a:off x="6081196" y="1861552"/>
            <a:ext cx="5958603" cy="488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58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79236" y="62802"/>
            <a:ext cx="73855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Рисование вымышленных персонажей</a:t>
            </a:r>
          </a:p>
        </p:txBody>
      </p:sp>
      <p:pic>
        <p:nvPicPr>
          <p:cNvPr id="3" name="Picture 2" descr="C:\Users\user\Desktop\ЮЛЯ\2022-2023\проекты\краткосрочный проект\фото\20221114_15551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132" y="1026307"/>
            <a:ext cx="5904294" cy="3598448"/>
          </a:xfrm>
          <a:prstGeom prst="rect">
            <a:avLst/>
          </a:prstGeom>
          <a:noFill/>
        </p:spPr>
      </p:pic>
      <p:pic>
        <p:nvPicPr>
          <p:cNvPr id="5" name="Picture 5" descr="C:\Users\user\Desktop\ЮЛЯ\2022-2023\проекты\краткосрочный проект\фото\20221115_10272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9189" y="3141850"/>
            <a:ext cx="5558011" cy="34842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la-detej06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1183</TotalTime>
  <Words>791</Words>
  <Application>Microsoft Office PowerPoint</Application>
  <PresentationFormat>Широкоэкранный</PresentationFormat>
  <Paragraphs>132</Paragraphs>
  <Slides>47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6" baseType="lpstr">
      <vt:lpstr>Arial</vt:lpstr>
      <vt:lpstr>Calibri</vt:lpstr>
      <vt:lpstr>Calibri Light</vt:lpstr>
      <vt:lpstr>Century Gothic</vt:lpstr>
      <vt:lpstr>Georgia</vt:lpstr>
      <vt:lpstr>Monotype Corsiva</vt:lpstr>
      <vt:lpstr>Times New Roman</vt:lpstr>
      <vt:lpstr>Wingdings</vt:lpstr>
      <vt:lpstr>dla-detej06</vt:lpstr>
      <vt:lpstr>Презентация PowerPoint</vt:lpstr>
      <vt:lpstr>Презентация PowerPoint</vt:lpstr>
      <vt:lpstr>Презентация PowerPoint</vt:lpstr>
      <vt:lpstr>Актуальность</vt:lpstr>
      <vt:lpstr>Цели и задачи:</vt:lpstr>
      <vt:lpstr>Виды сказок: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Магомедов</dc:creator>
  <cp:lastModifiedBy>admin</cp:lastModifiedBy>
  <cp:revision>105</cp:revision>
  <dcterms:created xsi:type="dcterms:W3CDTF">2016-10-23T07:41:04Z</dcterms:created>
  <dcterms:modified xsi:type="dcterms:W3CDTF">2024-04-27T10:08:21Z</dcterms:modified>
</cp:coreProperties>
</file>